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304" r:id="rId5"/>
    <p:sldId id="305" r:id="rId6"/>
    <p:sldId id="297" r:id="rId7"/>
    <p:sldId id="307" r:id="rId8"/>
    <p:sldId id="308" r:id="rId9"/>
    <p:sldId id="309" r:id="rId10"/>
    <p:sldId id="310" r:id="rId11"/>
    <p:sldId id="313" r:id="rId12"/>
    <p:sldId id="314" r:id="rId13"/>
    <p:sldId id="316" r:id="rId14"/>
    <p:sldId id="317" r:id="rId15"/>
    <p:sldId id="318" r:id="rId16"/>
    <p:sldId id="291" r:id="rId17"/>
    <p:sldId id="293" r:id="rId18"/>
    <p:sldId id="276" r:id="rId19"/>
    <p:sldId id="270" r:id="rId20"/>
    <p:sldId id="319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83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06C882-E233-4995-8708-52F4215B36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E2DB30-7827-44CE-A1EC-0BE405CB7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232757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традиционной культуры сибирского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казачества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473200"/>
          </a:xfrm>
        </p:spPr>
        <p:txBody>
          <a:bodyPr>
            <a:normAutofit/>
          </a:bodyPr>
          <a:lstStyle/>
          <a:p>
            <a:r>
              <a:rPr lang="ru-RU" sz="4000" dirty="0"/>
              <a:t>МБОУ «Барановская СОШ »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5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5693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-фольклорные </a:t>
            </a:r>
            <a:r>
              <a:rPr lang="ru-RU" dirty="0"/>
              <a:t>викторины,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-творческие </a:t>
            </a:r>
            <a:r>
              <a:rPr lang="ru-RU" dirty="0"/>
              <a:t>праздники с носителями традиций,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-выставки</a:t>
            </a:r>
          </a:p>
          <a:p>
            <a:pPr marL="0" indent="0">
              <a:buNone/>
            </a:pPr>
            <a:r>
              <a:rPr lang="ru-RU" dirty="0" smtClean="0"/>
              <a:t>-посещение  музеев</a:t>
            </a:r>
          </a:p>
          <a:p>
            <a:pPr marL="0" indent="0">
              <a:buNone/>
            </a:pPr>
            <a:r>
              <a:rPr lang="ru-RU" dirty="0" smtClean="0"/>
              <a:t>-памятников</a:t>
            </a:r>
          </a:p>
          <a:p>
            <a:pPr marL="0" indent="0">
              <a:buNone/>
            </a:pPr>
            <a:r>
              <a:rPr lang="ru-RU" dirty="0" smtClean="0"/>
              <a:t>- физическая подготовка</a:t>
            </a:r>
          </a:p>
          <a:p>
            <a:pPr marL="0" indent="0">
              <a:buNone/>
            </a:pPr>
            <a:r>
              <a:rPr lang="ru-RU" dirty="0" smtClean="0"/>
              <a:t>-патриотическое воспитание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воспитательных мероприятий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воспитательных мероприятий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3822192" cy="639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 с носителями традиций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822192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храма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IMG-20240420-WA002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3089" y="2348880"/>
            <a:ext cx="3076783" cy="2304256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7"/>
          <a:stretch/>
        </p:blipFill>
        <p:spPr bwMode="auto">
          <a:xfrm>
            <a:off x="3635895" y="2348880"/>
            <a:ext cx="256760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38" y="2348880"/>
            <a:ext cx="2546534" cy="226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28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3822192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музеев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88640"/>
            <a:ext cx="3822192" cy="639762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памятника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Н.Масалову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Олеся\Desktop\3410a523-da87-4a4a-90c7-8d99cb050d5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74" r="414"/>
          <a:stretch/>
        </p:blipFill>
        <p:spPr bwMode="auto">
          <a:xfrm>
            <a:off x="435505" y="1124745"/>
            <a:ext cx="3537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Олеся\Desktop\24f87484-afb9-48ab-b276-037acacff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213" r="-3003" b="18978"/>
          <a:stretch/>
        </p:blipFill>
        <p:spPr bwMode="auto">
          <a:xfrm>
            <a:off x="447501" y="4005065"/>
            <a:ext cx="36622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Мероприятия по классу\20240427_1431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4267" y="706891"/>
            <a:ext cx="270791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Мероприятия по классу\20240427_1428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-1"/>
          <a:stretch/>
        </p:blipFill>
        <p:spPr bwMode="auto">
          <a:xfrm rot="5400000">
            <a:off x="5298671" y="3444171"/>
            <a:ext cx="25791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8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Мероприятия по классу\IMG-20240506-WA000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r="1546"/>
          <a:stretch/>
        </p:blipFill>
        <p:spPr bwMode="auto">
          <a:xfrm>
            <a:off x="683568" y="2780928"/>
            <a:ext cx="3108735" cy="377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еся\Desktop\69a788cf-a3c4-4b2e-b1f4-1adf6ecfa5ff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r="1687"/>
          <a:stretch/>
        </p:blipFill>
        <p:spPr bwMode="auto">
          <a:xfrm>
            <a:off x="4355976" y="2708920"/>
            <a:ext cx="4246727" cy="38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1168" y="1340768"/>
            <a:ext cx="8229600" cy="1002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 флага, участие в патриотических мероприятиях, уроки мужества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7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мужества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r="811"/>
          <a:stretch/>
        </p:blipFill>
        <p:spPr bwMode="auto">
          <a:xfrm>
            <a:off x="323528" y="1412776"/>
            <a:ext cx="3765916" cy="24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2" r="-535"/>
          <a:stretch/>
        </p:blipFill>
        <p:spPr bwMode="auto">
          <a:xfrm>
            <a:off x="4407036" y="1412776"/>
            <a:ext cx="3765364" cy="2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Мероприятия по классу\IMG-20240506-WA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6"/>
          <a:stretch/>
        </p:blipFill>
        <p:spPr bwMode="auto">
          <a:xfrm>
            <a:off x="323528" y="4077072"/>
            <a:ext cx="3765916" cy="22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ероприятия по классу\20231120_1211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8239" b="36948"/>
          <a:stretch/>
        </p:blipFill>
        <p:spPr bwMode="auto">
          <a:xfrm rot="10800000">
            <a:off x="4427984" y="4077072"/>
            <a:ext cx="3744416" cy="24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Вахта памяти, возложение цветов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E:\Мероприятия по классу\20240509_104522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9992" y="1556792"/>
            <a:ext cx="38227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Мероприятия по классу\20240509_11052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4175"/>
          <a:stretch/>
        </p:blipFill>
        <p:spPr bwMode="auto">
          <a:xfrm rot="10800000">
            <a:off x="323528" y="1556791"/>
            <a:ext cx="3752083" cy="23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Мероприятия по классу\20240509_1117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11484" r="27664" b="13522"/>
          <a:stretch/>
        </p:blipFill>
        <p:spPr bwMode="auto">
          <a:xfrm rot="5400000">
            <a:off x="2895575" y="3233216"/>
            <a:ext cx="277678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3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071688"/>
            <a:ext cx="8388350" cy="45783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WordArt 7"/>
          <p:cNvSpPr>
            <a:spLocks noChangeArrowheads="1" noChangeShapeType="1" noTextEdit="1"/>
          </p:cNvSpPr>
          <p:nvPr/>
        </p:nvSpPr>
        <p:spPr bwMode="auto">
          <a:xfrm>
            <a:off x="3132138" y="404813"/>
            <a:ext cx="36718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C7E24"/>
              </a:solidFill>
              <a:latin typeface="Arial"/>
              <a:cs typeface="Arial"/>
            </a:endParaRPr>
          </a:p>
        </p:txBody>
      </p:sp>
      <p:sp>
        <p:nvSpPr>
          <p:cNvPr id="28678" name="Прямоугольник 4"/>
          <p:cNvSpPr>
            <a:spLocks noChangeArrowheads="1"/>
          </p:cNvSpPr>
          <p:nvPr/>
        </p:nvSpPr>
        <p:spPr bwMode="auto">
          <a:xfrm>
            <a:off x="0" y="-4763"/>
            <a:ext cx="925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 eaLnBrk="1" hangingPunct="1"/>
            <a:r>
              <a:rPr lang="ru-RU" altLang="ru-RU" sz="2400" b="1" i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400" b="1" i="1" dirty="0" smtClean="0">
              <a:solidFill>
                <a:srgbClr val="66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 eaLnBrk="1" hangingPunct="1"/>
            <a:endParaRPr lang="ru-RU" altLang="ru-RU" sz="2400" b="1" i="1" dirty="0">
              <a:solidFill>
                <a:srgbClr val="66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 eaLnBrk="1" hangingPunct="1"/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различными организациями</a:t>
            </a:r>
            <a:endParaRPr lang="ru-RU" alt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80" name="Скругленный прямоугольник 3"/>
          <p:cNvSpPr>
            <a:spLocks noChangeArrowheads="1"/>
          </p:cNvSpPr>
          <p:nvPr/>
        </p:nvSpPr>
        <p:spPr bwMode="auto">
          <a:xfrm>
            <a:off x="6235162" y="3353523"/>
            <a:ext cx="2505075" cy="11073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Кемеровское региональное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отделение «Союза казаков России»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Скругленный прямоугольник 4"/>
          <p:cNvSpPr>
            <a:spLocks noChangeArrowheads="1"/>
          </p:cNvSpPr>
          <p:nvPr/>
        </p:nvSpPr>
        <p:spPr bwMode="auto">
          <a:xfrm>
            <a:off x="683568" y="3511497"/>
            <a:ext cx="2009775" cy="965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Казачий центр при ДК </a:t>
            </a:r>
            <a:r>
              <a:rPr lang="ru-RU" alt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п.Щегловский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8686" name="Прямая со стрелкой 17"/>
          <p:cNvCxnSpPr>
            <a:cxnSpLocks noChangeShapeType="1"/>
            <a:stCxn id="28681" idx="2"/>
          </p:cNvCxnSpPr>
          <p:nvPr/>
        </p:nvCxnSpPr>
        <p:spPr bwMode="auto">
          <a:xfrm flipH="1" flipV="1">
            <a:off x="1642418" y="4468759"/>
            <a:ext cx="46038" cy="79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91" name="Скругленный прямоугольник 26"/>
          <p:cNvSpPr>
            <a:spLocks noChangeArrowheads="1"/>
          </p:cNvSpPr>
          <p:nvPr/>
        </p:nvSpPr>
        <p:spPr bwMode="auto">
          <a:xfrm>
            <a:off x="4625975" y="1792915"/>
            <a:ext cx="217805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п.Щегловский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8707" name="Rectangle 44"/>
          <p:cNvSpPr>
            <a:spLocks noChangeArrowheads="1"/>
          </p:cNvSpPr>
          <p:nvPr/>
        </p:nvSpPr>
        <p:spPr bwMode="auto">
          <a:xfrm>
            <a:off x="273050" y="419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8708" name="Скругленный прямоугольник 8"/>
          <p:cNvSpPr>
            <a:spLocks noChangeArrowheads="1"/>
          </p:cNvSpPr>
          <p:nvPr/>
        </p:nvSpPr>
        <p:spPr bwMode="auto">
          <a:xfrm>
            <a:off x="1437686" y="1852944"/>
            <a:ext cx="2139950" cy="10829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dirty="0"/>
              <a:t>Совет ветеранов </a:t>
            </a:r>
            <a:r>
              <a:rPr lang="ru-RU" altLang="ru-RU" sz="1400" dirty="0" err="1" smtClean="0"/>
              <a:t>Щегловского</a:t>
            </a:r>
            <a:r>
              <a:rPr lang="ru-RU" altLang="ru-RU" sz="1400" dirty="0" smtClean="0"/>
              <a:t> поселения</a:t>
            </a:r>
            <a:endParaRPr lang="ru-RU" altLang="ru-RU" dirty="0"/>
          </a:p>
        </p:txBody>
      </p:sp>
      <p:sp>
        <p:nvSpPr>
          <p:cNvPr id="28713" name="Скругленный прямоугольник 5"/>
          <p:cNvSpPr>
            <a:spLocks noChangeArrowheads="1"/>
          </p:cNvSpPr>
          <p:nvPr/>
        </p:nvSpPr>
        <p:spPr bwMode="auto">
          <a:xfrm>
            <a:off x="3577636" y="3406722"/>
            <a:ext cx="1792287" cy="1174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</a:t>
            </a:r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282380" y="3907199"/>
            <a:ext cx="86523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399533" y="2934338"/>
            <a:ext cx="279016" cy="419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8713" idx="1"/>
            <a:endCxn id="28681" idx="3"/>
          </p:cNvCxnSpPr>
          <p:nvPr/>
        </p:nvCxnSpPr>
        <p:spPr>
          <a:xfrm flipH="1">
            <a:off x="2693343" y="3994097"/>
            <a:ext cx="884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577636" y="2935915"/>
            <a:ext cx="634324" cy="470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275" y="1773238"/>
            <a:ext cx="8507413" cy="46497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WordArt 7"/>
          <p:cNvSpPr>
            <a:spLocks noChangeArrowheads="1" noChangeShapeType="1" noTextEdit="1"/>
          </p:cNvSpPr>
          <p:nvPr/>
        </p:nvSpPr>
        <p:spPr bwMode="auto">
          <a:xfrm>
            <a:off x="3132138" y="404813"/>
            <a:ext cx="36718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C7E24"/>
              </a:solidFill>
              <a:latin typeface="Arial"/>
              <a:cs typeface="Arial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1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-введение новых модулей дополнительного 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использование комплекса учебно-методических материалов по истории и культуре 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казачества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-систему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воспитательной работы, направленной на возрождение духовных, исторических и военно-патриотических традиций  казачества;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-систему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воспитательной работы, направленной на воспитание гражданина 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патриота.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/>
          </a:p>
        </p:txBody>
      </p:sp>
      <p:sp>
        <p:nvSpPr>
          <p:cNvPr id="35847" name="Прямоугольник 10"/>
          <p:cNvSpPr>
            <a:spLocks noChangeArrowheads="1"/>
          </p:cNvSpPr>
          <p:nvPr/>
        </p:nvSpPr>
        <p:spPr bwMode="auto">
          <a:xfrm>
            <a:off x="594878" y="584994"/>
            <a:ext cx="80095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«Результат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и воспитательной деятельности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-сотрудничество образовательного учреждения с Сибирским  казачьим  войском;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введение предметов оборонно-спортивного 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профиля с 7 класса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опытом с другими образовательными организациями.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обучения- 5-9 класс</a:t>
            </a:r>
            <a:endParaRPr lang="ru-RU" sz="32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Перспектива развития кадетского(казачьего)  класса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124744"/>
            <a:ext cx="8496944" cy="55446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исторических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традиций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родного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казачества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общественную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сознательное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труду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народному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достоянию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боевым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трудовым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традициям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преданность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Отчизне</a:t>
            </a: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воспитанности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казачьего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уважительного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родным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близким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en-US" sz="7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 следующий учебный год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класса казачьей направленности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Олеся\Downloads\WhatsApp Image 2024-05-19 at 13.28.35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 b="21269"/>
          <a:stretch/>
        </p:blipFill>
        <p:spPr bwMode="auto">
          <a:xfrm>
            <a:off x="1547664" y="1844824"/>
            <a:ext cx="5666188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5" name="Picture 2" descr="C:\Users\Олеся\Downloads\WhatsApp Image 2024-05-16 at 11.18.0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2446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Олеся\Desktop\кадеты\7776ed99-7a7b-4f6f-9c48-31744dfccd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9696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Дополнительное образование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огневая и строевая подготовка</a:t>
            </a:r>
            <a:br>
              <a:rPr lang="ru-RU" dirty="0" smtClean="0"/>
            </a:b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4" name="Picture 3" descr="C:\Users\Олеся\Desktop\af530dc4-df70-45f2-b73f-3d2b9bac9d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2539"/>
            <a:ext cx="2760306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Олеся\Desktop\кадеты\35a391a0-3298-442a-aec0-c725a18b8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леся\Desktop\кадеты\0bcee6bb-7c05-4938-821f-aac6cd79a9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60" y="2420888"/>
            <a:ext cx="2508956" cy="20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Дополнительное образование</a:t>
            </a:r>
            <a:br>
              <a:rPr lang="ru-RU" dirty="0"/>
            </a:br>
            <a:r>
              <a:rPr lang="ru-RU" dirty="0" smtClean="0"/>
              <a:t>-фланкировка</a:t>
            </a:r>
            <a:endParaRPr lang="ru-RU" dirty="0"/>
          </a:p>
        </p:txBody>
      </p:sp>
      <p:pic>
        <p:nvPicPr>
          <p:cNvPr id="4" name="Picture 2" descr="E:\Мероприятия по классу\20240301_1131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-4933" r="-16033" b="22447"/>
          <a:stretch/>
        </p:blipFill>
        <p:spPr bwMode="auto">
          <a:xfrm rot="10800000">
            <a:off x="3484" y="2219145"/>
            <a:ext cx="4368318" cy="23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Мероприятия по классу\20240301_105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38" y="2204863"/>
            <a:ext cx="3384377" cy="22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Мероприятия по классу\20240301_113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25537"/>
          <a:stretch/>
        </p:blipFill>
        <p:spPr bwMode="auto">
          <a:xfrm rot="10800000">
            <a:off x="2909412" y="4512236"/>
            <a:ext cx="4045249" cy="20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5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992888" cy="120418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Изучение истории ,быта и традиций  казачества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3" descr="C:\Users\Олеся\Desktop\кадеты\7f50b037-29a1-4703-907f-7bd43131ed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27989" r="17076" b="-594"/>
          <a:stretch/>
        </p:blipFill>
        <p:spPr bwMode="auto">
          <a:xfrm>
            <a:off x="788534" y="1413985"/>
            <a:ext cx="3472559" cy="21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Мероприятия по классу\20231120_1145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7"/>
          <a:stretch/>
        </p:blipFill>
        <p:spPr bwMode="auto">
          <a:xfrm rot="10800000">
            <a:off x="4716016" y="1444820"/>
            <a:ext cx="3385574" cy="21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еся\Desktop\d7eff043-e658-45c2-8e03-bed9f23164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5" y="3875938"/>
            <a:ext cx="3472559" cy="26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еся\Desktop\b259c074-a17e-4697-a4a5-d3f26fe105d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1" b="14568"/>
          <a:stretch/>
        </p:blipFill>
        <p:spPr bwMode="auto">
          <a:xfrm>
            <a:off x="4716016" y="3875938"/>
            <a:ext cx="3385574" cy="26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472608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казачьего класса – создание оптимальных условий для интеллектуального, физического и нравственного развития учащихся, формирование основы для их подготовки к достойному служению Отечеству на гражданском и военном поприще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5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836712"/>
            <a:ext cx="8208912" cy="5289451"/>
          </a:xfrm>
        </p:spPr>
        <p:txBody>
          <a:bodyPr>
            <a:normAutofit lnSpcReduction="10000"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Основными задачами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-воспитание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учащихся на духовных и нравственных основах казачества, обеспечивающих действенное служение Отечеству;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-возрождение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духовных, исторических и военно-патриотических традиций казачества;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физическое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военно-патриотическое воспитание учащихся;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-подготовка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молодежи к службе в Вооруженных Силах России.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90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675467"/>
            <a:ext cx="7668840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Казачий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структурным звеном школы и руководствуется в своей деятельности Законом РФ «Об образовании», уставом школы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положением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классе казачье направленности.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Казачий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реализует общеобразовательные программы основного общего образования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программам внеурочной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обучения в кадетском классе</a:t>
            </a:r>
          </a:p>
        </p:txBody>
      </p:sp>
    </p:spTree>
    <p:extLst>
      <p:ext uri="{BB962C8B-B14F-4D97-AF65-F5344CB8AC3E}">
        <p14:creationId xmlns:p14="http://schemas.microsoft.com/office/powerpoint/2010/main" val="3101268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722</TotalTime>
  <Words>402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Волна</vt:lpstr>
      <vt:lpstr>                      Особенности  традиционной культуры сибирского казачества  2023-2024 учебный год  </vt:lpstr>
      <vt:lpstr>Открытие класса казачьей направленности  </vt:lpstr>
      <vt:lpstr>Внеурочная деятельность</vt:lpstr>
      <vt:lpstr>Дополнительное образование огневая и строевая подготовка -</vt:lpstr>
      <vt:lpstr>Дополнительное образование -фланкировка</vt:lpstr>
      <vt:lpstr>Презентация PowerPoint</vt:lpstr>
      <vt:lpstr>Цели и задачи</vt:lpstr>
      <vt:lpstr>Презентация PowerPoint</vt:lpstr>
      <vt:lpstr>Организация обучения в кадетском классе</vt:lpstr>
      <vt:lpstr>Система воспитательных мероприятий</vt:lpstr>
      <vt:lpstr>Система воспитательных мероприятий</vt:lpstr>
      <vt:lpstr>Презентация PowerPoint</vt:lpstr>
      <vt:lpstr>Патриотическое воспитание</vt:lpstr>
      <vt:lpstr>Уроки мужества</vt:lpstr>
      <vt:lpstr>Вахта памяти, возложение цветов</vt:lpstr>
      <vt:lpstr> </vt:lpstr>
      <vt:lpstr> </vt:lpstr>
      <vt:lpstr>Перспектива развития кадетского(казачьего)  класса</vt:lpstr>
      <vt:lpstr> Задачи на следующий учебный год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Казачьи кадетские классы</dc:title>
  <dc:creator>Андрей</dc:creator>
  <cp:lastModifiedBy>ИМЦ</cp:lastModifiedBy>
  <cp:revision>81</cp:revision>
  <dcterms:created xsi:type="dcterms:W3CDTF">2012-06-17T13:56:41Z</dcterms:created>
  <dcterms:modified xsi:type="dcterms:W3CDTF">2024-05-29T06:11:14Z</dcterms:modified>
</cp:coreProperties>
</file>